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D2E40-F740-4509-B30C-AD772C299B90}" type="datetimeFigureOut">
              <a:rPr lang="it-IT" smtClean="0"/>
              <a:t>24/02/2025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C9B4-875A-4A72-A83D-8964E666C4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8370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D2E40-F740-4509-B30C-AD772C299B90}" type="datetimeFigureOut">
              <a:rPr lang="it-IT" smtClean="0"/>
              <a:t>24/02/2025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C9B4-875A-4A72-A83D-8964E666C4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2057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D2E40-F740-4509-B30C-AD772C299B90}" type="datetimeFigureOut">
              <a:rPr lang="it-IT" smtClean="0"/>
              <a:t>24/02/2025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C9B4-875A-4A72-A83D-8964E666C4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5709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D2E40-F740-4509-B30C-AD772C299B90}" type="datetimeFigureOut">
              <a:rPr lang="it-IT" smtClean="0"/>
              <a:t>24/02/2025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C9B4-875A-4A72-A83D-8964E666C4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711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D2E40-F740-4509-B30C-AD772C299B90}" type="datetimeFigureOut">
              <a:rPr lang="it-IT" smtClean="0"/>
              <a:t>24/02/2025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C9B4-875A-4A72-A83D-8964E666C4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0299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D2E40-F740-4509-B30C-AD772C299B90}" type="datetimeFigureOut">
              <a:rPr lang="it-IT" smtClean="0"/>
              <a:t>24/02/2025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C9B4-875A-4A72-A83D-8964E666C4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496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D2E40-F740-4509-B30C-AD772C299B90}" type="datetimeFigureOut">
              <a:rPr lang="it-IT" smtClean="0"/>
              <a:t>24/02/2025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C9B4-875A-4A72-A83D-8964E666C4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3114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D2E40-F740-4509-B30C-AD772C299B90}" type="datetimeFigureOut">
              <a:rPr lang="it-IT" smtClean="0"/>
              <a:t>24/02/2025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C9B4-875A-4A72-A83D-8964E666C4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7972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D2E40-F740-4509-B30C-AD772C299B90}" type="datetimeFigureOut">
              <a:rPr lang="it-IT" smtClean="0"/>
              <a:t>24/02/2025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C9B4-875A-4A72-A83D-8964E666C4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2018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D2E40-F740-4509-B30C-AD772C299B90}" type="datetimeFigureOut">
              <a:rPr lang="it-IT" smtClean="0"/>
              <a:t>24/02/2025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C9B4-875A-4A72-A83D-8964E666C4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0427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D2E40-F740-4509-B30C-AD772C299B90}" type="datetimeFigureOut">
              <a:rPr lang="it-IT" smtClean="0"/>
              <a:t>24/02/2025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C9B4-875A-4A72-A83D-8964E666C4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2713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D2E40-F740-4509-B30C-AD772C299B90}" type="datetimeFigureOut">
              <a:rPr lang="it-IT" smtClean="0"/>
              <a:t>24/02/2025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6C9B4-875A-4A72-A83D-8964E666C4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5994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991834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00B0F0"/>
                </a:solidFill>
              </a:rPr>
              <a:t>SUPPORTO </a:t>
            </a:r>
            <a:r>
              <a:rPr lang="it-IT" b="1" dirty="0">
                <a:solidFill>
                  <a:srgbClr val="00B0F0"/>
                </a:solidFill>
              </a:rPr>
              <a:t>ALLA GENITORIALITÀ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4" name="AutoShape 2" descr="data:image/jpeg;base64,/9j/4AAQSkZJRgABAQAAAQABAAD/2wCEAAkGBwgHBgkIBwgKCgkLDRYPDQwMDRsUFRAWIB0iIiAdHx8kKDQsJCYxJx8fLT0tMTU3Ojo6Iys/RD84QzQ5OjcBCgoKDQwNGg8PGjclHyU3Nzc3Nzc3Nzc3Nzc3Nzc3Nzc3Nzc3Nzc3Nzc3Nzc3Nzc3Nzc3Nzc3Nzc3Nzc3Nzc3N//AABEIAFwAXAMBEQACEQEDEQH/xAAcAAABBQEBAQAAAAAAAAAAAAAGAQMEBQcCCAD/xAA3EAACAQIEBAQDBQgDAAAAAAABAgMEEQAFEiEGMUFREyJhcTKBoRRCUpGxBxUjwdHh8PEkcqL/xAAZAQACAwEAAAAAAAAAAAAAAAACAwABBAX/xAAvEQACAgEDAwIEBgIDAAAAAAAAAQIRAxIhMQRB8FFhEyJxkQUjMoGh4RTBJNHx/9oADAMBAAIRAxEAPwDZNcn4jgqKF1v+I4lEPmd7HzHFEB7OMzeh889YsEd9i7Wv7d/lhE9XYKKbKKpzPLKsK82aJIH3CkNY/TCnBvdjNBQ5zDPAvi0s8jU8vwsjG3thGROItxaBDNqIsCxkJYDmTgscxbBl10vY88a07IWmU0ktUQka6iemFTZR3nULUZ8GSMh0Uat9hcnGzE/ylsJ0/PyUryMB8Ci/UYuxqSGDzwIw9dgDEILi7IR66qjo6WWeU2SNCzewGBbotKzz/wAS5xUZ5mk1TLIfC1FUF9gL8h6frhaHUQKyqdBHBpUJEthbb1OLZAg4Qzm9QKOrIeGUhCG3BB6+474z5uB0IqWw3xLSyU1XLGvw6jYX6YVFIxZI6XQMCj8WUXNrnDtVIFGi8EUlLT6jIq37nC4zWrcNICeLs1Spz6tcQEXcoFHIadh+mOnFqMUqMuhzlqsHGlcnkoHYDAOTY5RSJmX5TXZjE0tLGjIraDqa29gf5jASmo8hUep/FW2CLE8Zb4hAc4/ro6Thup1uB4oCAX3JPQYCQcDA5p7yj7qg7ADlgBp1mcoaqJHJgD7bYl2ShqjqWin1AeYX0kH6YCcbQeOVMNeJs2hmgh1RDxJIUcPfqQP74TBCuoasD2qGRyww3SZSbRZ5JCVsxDDCniqVl3sQM1oquGSRZ4pgbm5tcH1x0Hlg+5I4Mkd3EqyBa4tii0HvCoWLIqa8VmbUxKi2rzGx/K2MWWXzsI20q2n543FDOhtb7mxGIQFv2owSTcLu8TWeF1fYXJv5bD8x+WAmMxvcxetp5EWN2UjxUDC/qMKi0x0otDEyuHjDG/lGLRTJdLQzFTL4JdQCRqHl5b/TASmlsNjjk02lwTs3rXqKGhQAeGkShSFItbaxv7YGKpmbPvIqGNxa2CEDtFAGlUNyJwM2WH9RYzvcfeIwlndhwVFVQ0VRWRxmmiPmBc6RyxalJcMz9QoKLbRZmnKWVFCqBsAbWGBq92cthZLxpTJmBpbtqD25Y6lFWWlVnSw0rzm+kC98SiWBnEee/vvJpaWNW/5LiGMEkajcX5dBzOF5E6H44Sr4nYkVmQR5qiyTX0iPTbuQTb6YzSTQ/C1KO5UjhSGSZQibrtY74U5s1KESNxPXwU9VFlmXm8cC6Z3AHmfa637C2BrazFn6h7wi9u5RQwXo2iJZ1jlJS9zZTa3T0w177oXl3ipDD0RlYLELsemJG7EUK2XVFMyGRbLqAviT2IkF1SwFTJ7n9cKZ3o/pREohrqWIF2J+n+/0wcUc7q5W9I9WVQjmK3PLtg9JibOKVIZ+I2lY3DOdIG2GSz7bBxSvcJuIqimy7Ki1dK2l1ISKNbyP7D5jfDFlcnS5C+Ftb2RVcKZRVVLCtq4XpaQXMcEnxAHlsd7nmT64FTmn8xqlr+GsSb08hbqAGlQAg5AYBu2HGKiqRBqKmGjdJppI4ruAGkawv0uemJiwyyz0xRMuaGKGqTAmPJps5rpXy2mm/iNJJbTdBudg/XcW5Y05ugULqe/ocjHklkdqOw5HlOZZcs61GWSqPDOrWhXWAL2v8umM8bxRaaOn02bTGWKUbUvuLw/SRVb/AGmjk8URC8kTizqO/Yj2wCnT3EywyirJOfVdNDSOfCMmjzFQ1r/Pe2KfzyURbRQ1fE1ARLIhkZm5eTvifAlZ0f8AKxqNFjkdTDKBMLhZEWwI9N/rgF8smmYcslKWosJJaRmJdQT3w7UJdFPQUU1Td/NseYxagqKXIUcV5fJldDk8vivE80Pgys52RmAvf0sWv12x1vw2EYxkq35M34haUWntuggy2qo6vh+nrKmojRlQpLJ4mgMU8pO4PO1/ngcuL8xxo6nS9XeBSlTXv/6gePFmVHM1oYaiRtQusjxME+m//nCpdDvXD9A/83pZK912K2WqXP8ANYYI2dECOPEia53FhdWsB6+hxqhjXSRe9tnMy/8ANzJR2gvPuaNk1BDluXRU9NFpjTp4d7+p33OMsm27Z0YRjCKjHhe5YTMrUzKyllfYqUsLfP8AzfC5RUtmXyzOqLh+TKuJa4x3jpyrGIk/EGtt73vfHOyQ0z0sfdxIPEWTSAlo4mKNta2G6dtSMElUiNXcLZSkBkanWMqb3BO/1wOqS7nR+DjfYT7NHLSRLFC0c8ShQFHxx3ABI6EfXAxScvczdRjSWtFDn2aNlmYGjRgHjRTIpHJiL/oRjZBJIwSTZs0+XZdw/AKiVF0hvKlvibnbDMOF5JVErJkjiWpgPxHxmssphleGtAJKxRJcxk9fQ27k8zjpwhjhsk78/YwzyZs36q0/b+wdhzqWqnaCDKxKLGQxyMCQBvfYdMMc1atbgx6ac01GR3Q19FURSRCOCnnHnVmQh3t90EbEfLDFNNiniend/R7/AGLalqDQEVEawopQSwpMdbOoNigIFhvc7gYTKGPLJ+q2Y/Dny4I+3PnoaDklatfQpMkWkkC6mMGxtfmD64w5I6JUdrDnWaGpP+f6Jc0ipCBbTaQcxp/LfCmx0d34xY40lYarahy/p/n0wElYvMnz555bHK+ki/dlRJouVjYi3thcuBMFckAU9LX1DSTmik+xQLdXkFtb97fhHfljM4SrVR03KN6bH+CaE1XEMs0ia4xR6ZHAuC4fn77/AExMCd2L6tJY6C/MeDOHs2nFRmWVU1RMFCa3Xew5D640tHPRjvEuY5pxTNLVVUtVdNbijRD4cEOxGw62O7H+2OpixKMOTnSzN5Gq2RWwXigM9CYqdYSi6WcGRmK7sBblsfa+DWTTJYq5vfsBkxxmnJ/YdjoqaVaKOikmbMJmZZ1lsqKb2UA+3O+D7tsGc1GIkrQypT0M0dPTtDIweqAJY3P3iOYHS2F/DanLI23fbsvp9Q8clLTHheo/kdSJGj8Sp+ysqSpJUaS4c2Nrj12HzwcJylDdWDKCx5XpdBXwXWpDWxUs1P4UdVAGW/n1uCfMvbbpfphfURbTld0/4NP4fmUZaOL9+4RV2bUa11NSwVCvIxLmw0WXcex3xz7tndVrZ/8AZdwS302PMAjfn9f6jt2xYuST88/17+pYpMFjB3Kn0IH54FRZkUHZCrKoLfSbk9F64J7cmhRvkh8OZDFlNVU1Uc038c3WG9kjHYDr7nGeMFF2hebM5rT6F88jgjSSNugxcmxKruYWYcwImhZKtK54TJLqfSGpwgO46iwH6Wx2nPFiiuFG6X1bORplJ99XP7UQyKaeOerWWno5KZY/Cg3LTNyJX12uffDHttyDjTW98DdVLHNE7VUdQcykn1vI5AQoRyI73+WEpZFk5WiuO9/Ua5LIre8m+RaiolpoGyiZaXw1qBK00ahnva1g3a3Tvglu9QU4yx3D0GFljo62oFKfGppQUV5Y/TnbocRbMGLlotrcsKSoghmDUqeOhWJWE1g6uSC2j5gj2O+BWqUWp7c8enawofly+JDtX39jQslyqkznOK6WYzxVlHTRxwgOwEeoubWP/Vfl2xzpqqOxPJU7Xn2JlFUPEzQzAq6kqVYWueR9D8t/Q4pM08+eecNE0VISVHQeVxYn5jzbdv8AXfB2FpuLT7eeeIsKCC5FRPsbHSh6X6++38+uFN2Y8k1+lE7UgGBsTQ2ZEv1wLpkMFSCetlgpI6Znq6phJA0k3OOxAG5t907ntbHZWaDunstn9TkvHJzv1IiPDVuqTPDRrFCRrCE+Iw5Xt1PK/LAZMkoJOMdW/wBvf9h9KdJ7UvuK1VHJBUTZnHWTVU6KKWfVZRY2Oq/xCwA2wTl2QEcShHil2OYZKqnhljozFOtTT3m8OPxDEt+u3lPrhOaMZyjKbqntvW/+/oFjk0pJL+BaKOKXMKJIqv7Iy2d6iqceGri5vsOXTvhklXO4UtEopL9zpJB4GqqpwEmmv9qCEGw+IL0PO/5YtRevUpcLjsLThelr+kaR+yeNGetmV11FI7i92YXcAkdNh17YyZ382xvwzXw9PnsFecZG1ZN9po5RHPazK3wv2vjPZox5dOzOqHKpUAaqcFiB5Ab29z1xLLyZr2iWHgm3M4ESJ9nPfFUXZyaU98SiWecpCrNNeNLMuy72Tccv798dhqmcyDqDtXsP5TCtfWUeXzHTE8huyKA+/rbfl1xm6vI8HTzyx5QeLGnkXuNU1c1DVMTBBVJGrokVUpdFuDuBfY9cMTuN/QN3wyNTVM9NFJLDNIjNGVbSxAZdtj3GKljjkVzV1uvqW9lttZILJLQVE5hjWQSppKCwUG9wB8sDOTWSMezsCOPTF7vbzc6gq5qCpjliKv4QLIkqh0uRv5TthsfmTBpKVoLv2dyvQ8SUCU5stVTESg738rN+qD64T1O8Qulk3JmtmZ/xYxG0TxX/ABHEIdiRu+IQ+Lt3xRZzrbviEP/Z"/>
          <p:cNvSpPr>
            <a:spLocks noChangeAspect="1" noChangeArrowheads="1"/>
          </p:cNvSpPr>
          <p:nvPr/>
        </p:nvSpPr>
        <p:spPr bwMode="auto">
          <a:xfrm>
            <a:off x="155574" y="-144463"/>
            <a:ext cx="3133313" cy="313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" name="AutoShape 4" descr="data:image/jpeg;base64,/9j/4AAQSkZJRgABAQAAAQABAAD/2wCEAAkGBwgHBgkIBwgKCgkLDRYPDQwMDRsUFRAWIB0iIiAdHx8kKDQsJCYxJx8fLT0tMTU3Ojo6Iys/RD84QzQ5OjcBCgoKDQwNGg8PGjclHyU3Nzc3Nzc3Nzc3Nzc3Nzc3Nzc3Nzc3Nzc3Nzc3Nzc3Nzc3Nzc3Nzc3Nzc3Nzc3Nzc3N//AABEIAFwAXAMBEQACEQEDEQH/xAAcAAABBQEBAQAAAAAAAAAAAAAGAQMEBQcCCAD/xAA3EAACAQIEBAQDBQgDAAAAAAABAgMEEQAFEiEGMUFREyJhcTKBoRRCUpGxBxUjwdHh8PEkcqL/xAAZAQACAwEAAAAAAAAAAAAAAAACAwABBAX/xAAvEQACAgEDAwIEBgIDAAAAAAAAAQIRAxIhMQRB8FFhEyJxkQUjMoGh4RTBJNHx/9oADAMBAAIRAxEAPwDZNcn4jgqKF1v+I4lEPmd7HzHFEB7OMzeh889YsEd9i7Wv7d/lhE9XYKKbKKpzPLKsK82aJIH3CkNY/TCnBvdjNBQ5zDPAvi0s8jU8vwsjG3thGROItxaBDNqIsCxkJYDmTgscxbBl10vY88a07IWmU0ktUQka6iemFTZR3nULUZ8GSMh0Uat9hcnGzE/ylsJ0/PyUryMB8Ci/UYuxqSGDzwIw9dgDEILi7IR66qjo6WWeU2SNCzewGBbotKzz/wAS5xUZ5mk1TLIfC1FUF9gL8h6frhaHUQKyqdBHBpUJEthbb1OLZAg4Qzm9QKOrIeGUhCG3BB6+474z5uB0IqWw3xLSyU1XLGvw6jYX6YVFIxZI6XQMCj8WUXNrnDtVIFGi8EUlLT6jIq37nC4zWrcNICeLs1Spz6tcQEXcoFHIadh+mOnFqMUqMuhzlqsHGlcnkoHYDAOTY5RSJmX5TXZjE0tLGjIraDqa29gf5jASmo8hUep/FW2CLE8Zb4hAc4/ro6Thup1uB4oCAX3JPQYCQcDA5p7yj7qg7ADlgBp1mcoaqJHJgD7bYl2ShqjqWin1AeYX0kH6YCcbQeOVMNeJs2hmgh1RDxJIUcPfqQP74TBCuoasD2qGRyww3SZSbRZ5JCVsxDDCniqVl3sQM1oquGSRZ4pgbm5tcH1x0Hlg+5I4Mkd3EqyBa4tii0HvCoWLIqa8VmbUxKi2rzGx/K2MWWXzsI20q2n543FDOhtb7mxGIQFv2owSTcLu8TWeF1fYXJv5bD8x+WAmMxvcxetp5EWN2UjxUDC/qMKi0x0otDEyuHjDG/lGLRTJdLQzFTL4JdQCRqHl5b/TASmlsNjjk02lwTs3rXqKGhQAeGkShSFItbaxv7YGKpmbPvIqGNxa2CEDtFAGlUNyJwM2WH9RYzvcfeIwlndhwVFVQ0VRWRxmmiPmBc6RyxalJcMz9QoKLbRZmnKWVFCqBsAbWGBq92cthZLxpTJmBpbtqD25Y6lFWWlVnSw0rzm+kC98SiWBnEee/vvJpaWNW/5LiGMEkajcX5dBzOF5E6H44Sr4nYkVmQR5qiyTX0iPTbuQTb6YzSTQ/C1KO5UjhSGSZQibrtY74U5s1KESNxPXwU9VFlmXm8cC6Z3AHmfa637C2BrazFn6h7wi9u5RQwXo2iJZ1jlJS9zZTa3T0w177oXl3ipDD0RlYLELsemJG7EUK2XVFMyGRbLqAviT2IkF1SwFTJ7n9cKZ3o/pREohrqWIF2J+n+/0wcUc7q5W9I9WVQjmK3PLtg9JibOKVIZ+I2lY3DOdIG2GSz7bBxSvcJuIqimy7Ki1dK2l1ISKNbyP7D5jfDFlcnS5C+Ftb2RVcKZRVVLCtq4XpaQXMcEnxAHlsd7nmT64FTmn8xqlr+GsSb08hbqAGlQAg5AYBu2HGKiqRBqKmGjdJppI4ruAGkawv0uemJiwyyz0xRMuaGKGqTAmPJps5rpXy2mm/iNJJbTdBudg/XcW5Y05ugULqe/ocjHklkdqOw5HlOZZcs61GWSqPDOrWhXWAL2v8umM8bxRaaOn02bTGWKUbUvuLw/SRVb/AGmjk8URC8kTizqO/Yj2wCnT3EywyirJOfVdNDSOfCMmjzFQ1r/Pe2KfzyURbRQ1fE1ARLIhkZm5eTvifAlZ0f8AKxqNFjkdTDKBMLhZEWwI9N/rgF8smmYcslKWosJJaRmJdQT3w7UJdFPQUU1Td/NseYxagqKXIUcV5fJldDk8vivE80Pgys52RmAvf0sWv12x1vw2EYxkq35M34haUWntuggy2qo6vh+nrKmojRlQpLJ4mgMU8pO4PO1/ngcuL8xxo6nS9XeBSlTXv/6gePFmVHM1oYaiRtQusjxME+m//nCpdDvXD9A/83pZK912K2WqXP8ANYYI2dECOPEia53FhdWsB6+hxqhjXSRe9tnMy/8ANzJR2gvPuaNk1BDluXRU9NFpjTp4d7+p33OMsm27Z0YRjCKjHhe5YTMrUzKyllfYqUsLfP8AzfC5RUtmXyzOqLh+TKuJa4x3jpyrGIk/EGtt73vfHOyQ0z0sfdxIPEWTSAlo4mKNta2G6dtSMElUiNXcLZSkBkanWMqb3BO/1wOqS7nR+DjfYT7NHLSRLFC0c8ShQFHxx3ABI6EfXAxScvczdRjSWtFDn2aNlmYGjRgHjRTIpHJiL/oRjZBJIwSTZs0+XZdw/AKiVF0hvKlvibnbDMOF5JVErJkjiWpgPxHxmssphleGtAJKxRJcxk9fQ27k8zjpwhjhsk78/YwzyZs36q0/b+wdhzqWqnaCDKxKLGQxyMCQBvfYdMMc1atbgx6ac01GR3Q19FURSRCOCnnHnVmQh3t90EbEfLDFNNiniend/R7/AGLalqDQEVEawopQSwpMdbOoNigIFhvc7gYTKGPLJ+q2Y/Dny4I+3PnoaDklatfQpMkWkkC6mMGxtfmD64w5I6JUdrDnWaGpP+f6Jc0ipCBbTaQcxp/LfCmx0d34xY40lYarahy/p/n0wElYvMnz555bHK+ki/dlRJouVjYi3thcuBMFckAU9LX1DSTmik+xQLdXkFtb97fhHfljM4SrVR03KN6bH+CaE1XEMs0ia4xR6ZHAuC4fn77/AExMCd2L6tJY6C/MeDOHs2nFRmWVU1RMFCa3Xew5D640tHPRjvEuY5pxTNLVVUtVdNbijRD4cEOxGw62O7H+2OpixKMOTnSzN5Gq2RWwXigM9CYqdYSi6WcGRmK7sBblsfa+DWTTJYq5vfsBkxxmnJ/YdjoqaVaKOikmbMJmZZ1lsqKb2UA+3O+D7tsGc1GIkrQypT0M0dPTtDIweqAJY3P3iOYHS2F/DanLI23fbsvp9Q8clLTHheo/kdSJGj8Sp+ysqSpJUaS4c2Nrj12HzwcJylDdWDKCx5XpdBXwXWpDWxUs1P4UdVAGW/n1uCfMvbbpfphfURbTld0/4NP4fmUZaOL9+4RV2bUa11NSwVCvIxLmw0WXcex3xz7tndVrZ/8AZdwS302PMAjfn9f6jt2xYuST88/17+pYpMFjB3Kn0IH54FRZkUHZCrKoLfSbk9F64J7cmhRvkh8OZDFlNVU1Uc038c3WG9kjHYDr7nGeMFF2hebM5rT6F88jgjSSNugxcmxKruYWYcwImhZKtK54TJLqfSGpwgO46iwH6Wx2nPFiiuFG6X1bORplJ99XP7UQyKaeOerWWno5KZY/Cg3LTNyJX12uffDHttyDjTW98DdVLHNE7VUdQcykn1vI5AQoRyI73+WEpZFk5WiuO9/Ua5LIre8m+RaiolpoGyiZaXw1qBK00ahnva1g3a3Tvglu9QU4yx3D0GFljo62oFKfGppQUV5Y/TnbocRbMGLlotrcsKSoghmDUqeOhWJWE1g6uSC2j5gj2O+BWqUWp7c8enawofly+JDtX39jQslyqkznOK6WYzxVlHTRxwgOwEeoubWP/Vfl2xzpqqOxPJU7Xn2JlFUPEzQzAq6kqVYWueR9D8t/Q4pM08+eecNE0VISVHQeVxYn5jzbdv8AXfB2FpuLT7eeeIsKCC5FRPsbHSh6X6++38+uFN2Y8k1+lE7UgGBsTQ2ZEv1wLpkMFSCetlgpI6Znq6phJA0k3OOxAG5t907ntbHZWaDunstn9TkvHJzv1IiPDVuqTPDRrFCRrCE+Iw5Xt1PK/LAZMkoJOMdW/wBvf9h9KdJ7UvuK1VHJBUTZnHWTVU6KKWfVZRY2Oq/xCwA2wTl2QEcShHil2OYZKqnhljozFOtTT3m8OPxDEt+u3lPrhOaMZyjKbqntvW/+/oFjk0pJL+BaKOKXMKJIqv7Iy2d6iqceGri5vsOXTvhklXO4UtEopL9zpJB4GqqpwEmmv9qCEGw+IL0PO/5YtRevUpcLjsLThelr+kaR+yeNGetmV11FI7i92YXcAkdNh17YyZ382xvwzXw9PnsFecZG1ZN9po5RHPazK3wv2vjPZox5dOzOqHKpUAaqcFiB5Ab29z1xLLyZr2iWHgm3M4ESJ9nPfFUXZyaU98SiWecpCrNNeNLMuy72Tccv798dhqmcyDqDtXsP5TCtfWUeXzHTE8huyKA+/rbfl1xm6vI8HTzyx5QeLGnkXuNU1c1DVMTBBVJGrokVUpdFuDuBfY9cMTuN/QN3wyNTVM9NFJLDNIjNGVbSxAZdtj3GKljjkVzV1uvqW9lttZILJLQVE5hjWQSppKCwUG9wB8sDOTWSMezsCOPTF7vbzc6gq5qCpjliKv4QLIkqh0uRv5TthsfmTBpKVoLv2dyvQ8SUCU5stVTESg738rN+qD64T1O8Qulk3JmtmZ/xYxG0TxX/ABHEIdiRu+IQ+Lt3xRZzrbviEP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40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6" name="AutoShape 6" descr="data:image/jpeg;base64,/9j/4AAQSkZJRgABAQAAAQABAAD/2wCEAAkGBwgHBgkIBwgKCgkLDRYPDQwMDRsUFRAWIB0iIiAdHx8kKDQsJCYxJx8fLT0tMTU3Ojo6Iys/RD84QzQ5OjcBCgoKDQwNGg8PGjclHyU3Nzc3Nzc3Nzc3Nzc3Nzc3Nzc3Nzc3Nzc3Nzc3Nzc3Nzc3Nzc3Nzc3Nzc3Nzc3Nzc3N//AABEIAFwAXAMBEQACEQEDEQH/xAAcAAABBQEBAQAAAAAAAAAAAAAGAQMEBQcCCAD/xAA3EAACAQIEBAQDBQgDAAAAAAABAgMEEQAFEiEGMUFREyJhcTKBoRRCUpGxBxUjwdHh8PEkcqL/xAAZAQACAwEAAAAAAAAAAAAAAAACAwABBAX/xAAvEQACAgEDAwIEBgIDAAAAAAAAAQIRAxIhMQRB8FFhEyJxkQUjMoGh4RTBJNHx/9oADAMBAAIRAxEAPwDZNcn4jgqKF1v+I4lEPmd7HzHFEB7OMzeh889YsEd9i7Wv7d/lhE9XYKKbKKpzPLKsK82aJIH3CkNY/TCnBvdjNBQ5zDPAvi0s8jU8vwsjG3thGROItxaBDNqIsCxkJYDmTgscxbBl10vY88a07IWmU0ktUQka6iemFTZR3nULUZ8GSMh0Uat9hcnGzE/ylsJ0/PyUryMB8Ci/UYuxqSGDzwIw9dgDEILi7IR66qjo6WWeU2SNCzewGBbotKzz/wAS5xUZ5mk1TLIfC1FUF9gL8h6frhaHUQKyqdBHBpUJEthbb1OLZAg4Qzm9QKOrIeGUhCG3BB6+474z5uB0IqWw3xLSyU1XLGvw6jYX6YVFIxZI6XQMCj8WUXNrnDtVIFGi8EUlLT6jIq37nC4zWrcNICeLs1Spz6tcQEXcoFHIadh+mOnFqMUqMuhzlqsHGlcnkoHYDAOTY5RSJmX5TXZjE0tLGjIraDqa29gf5jASmo8hUep/FW2CLE8Zb4hAc4/ro6Thup1uB4oCAX3JPQYCQcDA5p7yj7qg7ADlgBp1mcoaqJHJgD7bYl2ShqjqWin1AeYX0kH6YCcbQeOVMNeJs2hmgh1RDxJIUcPfqQP74TBCuoasD2qGRyww3SZSbRZ5JCVsxDDCniqVl3sQM1oquGSRZ4pgbm5tcH1x0Hlg+5I4Mkd3EqyBa4tii0HvCoWLIqa8VmbUxKi2rzGx/K2MWWXzsI20q2n543FDOhtb7mxGIQFv2owSTcLu8TWeF1fYXJv5bD8x+WAmMxvcxetp5EWN2UjxUDC/qMKi0x0otDEyuHjDG/lGLRTJdLQzFTL4JdQCRqHl5b/TASmlsNjjk02lwTs3rXqKGhQAeGkShSFItbaxv7YGKpmbPvIqGNxa2CEDtFAGlUNyJwM2WH9RYzvcfeIwlndhwVFVQ0VRWRxmmiPmBc6RyxalJcMz9QoKLbRZmnKWVFCqBsAbWGBq92cthZLxpTJmBpbtqD25Y6lFWWlVnSw0rzm+kC98SiWBnEee/vvJpaWNW/5LiGMEkajcX5dBzOF5E6H44Sr4nYkVmQR5qiyTX0iPTbuQTb6YzSTQ/C1KO5UjhSGSZQibrtY74U5s1KESNxPXwU9VFlmXm8cC6Z3AHmfa637C2BrazFn6h7wi9u5RQwXo2iJZ1jlJS9zZTa3T0w177oXl3ipDD0RlYLELsemJG7EUK2XVFMyGRbLqAviT2IkF1SwFTJ7n9cKZ3o/pREohrqWIF2J+n+/0wcUc7q5W9I9WVQjmK3PLtg9JibOKVIZ+I2lY3DOdIG2GSz7bBxSvcJuIqimy7Ki1dK2l1ISKNbyP7D5jfDFlcnS5C+Ftb2RVcKZRVVLCtq4XpaQXMcEnxAHlsd7nmT64FTmn8xqlr+GsSb08hbqAGlQAg5AYBu2HGKiqRBqKmGjdJppI4ruAGkawv0uemJiwyyz0xRMuaGKGqTAmPJps5rpXy2mm/iNJJbTdBudg/XcW5Y05ugULqe/ocjHklkdqOw5HlOZZcs61GWSqPDOrWhXWAL2v8umM8bxRaaOn02bTGWKUbUvuLw/SRVb/AGmjk8URC8kTizqO/Yj2wCnT3EywyirJOfVdNDSOfCMmjzFQ1r/Pe2KfzyURbRQ1fE1ARLIhkZm5eTvifAlZ0f8AKxqNFjkdTDKBMLhZEWwI9N/rgF8smmYcslKWosJJaRmJdQT3w7UJdFPQUU1Td/NseYxagqKXIUcV5fJldDk8vivE80Pgys52RmAvf0sWv12x1vw2EYxkq35M34haUWntuggy2qo6vh+nrKmojRlQpLJ4mgMU8pO4PO1/ngcuL8xxo6nS9XeBSlTXv/6gePFmVHM1oYaiRtQusjxME+m//nCpdDvXD9A/83pZK912K2WqXP8ANYYI2dECOPEia53FhdWsB6+hxqhjXSRe9tnMy/8ANzJR2gvPuaNk1BDluXRU9NFpjTp4d7+p33OMsm27Z0YRjCKjHhe5YTMrUzKyllfYqUsLfP8AzfC5RUtmXyzOqLh+TKuJa4x3jpyrGIk/EGtt73vfHOyQ0z0sfdxIPEWTSAlo4mKNta2G6dtSMElUiNXcLZSkBkanWMqb3BO/1wOqS7nR+DjfYT7NHLSRLFC0c8ShQFHxx3ABI6EfXAxScvczdRjSWtFDn2aNlmYGjRgHjRTIpHJiL/oRjZBJIwSTZs0+XZdw/AKiVF0hvKlvibnbDMOF5JVErJkjiWpgPxHxmssphleGtAJKxRJcxk9fQ27k8zjpwhjhsk78/YwzyZs36q0/b+wdhzqWqnaCDKxKLGQxyMCQBvfYdMMc1atbgx6ac01GR3Q19FURSRCOCnnHnVmQh3t90EbEfLDFNNiniend/R7/AGLalqDQEVEawopQSwpMdbOoNigIFhvc7gYTKGPLJ+q2Y/Dny4I+3PnoaDklatfQpMkWkkC6mMGxtfmD64w5I6JUdrDnWaGpP+f6Jc0ipCBbTaQcxp/LfCmx0d34xY40lYarahy/p/n0wElYvMnz555bHK+ki/dlRJouVjYi3thcuBMFckAU9LX1DSTmik+xQLdXkFtb97fhHfljM4SrVR03KN6bH+CaE1XEMs0ia4xR6ZHAuC4fn77/AExMCd2L6tJY6C/MeDOHs2nFRmWVU1RMFCa3Xew5D640tHPRjvEuY5pxTNLVVUtVdNbijRD4cEOxGw62O7H+2OpixKMOTnSzN5Gq2RWwXigM9CYqdYSi6WcGRmK7sBblsfa+DWTTJYq5vfsBkxxmnJ/YdjoqaVaKOikmbMJmZZ1lsqKb2UA+3O+D7tsGc1GIkrQypT0M0dPTtDIweqAJY3P3iOYHS2F/DanLI23fbsvp9Q8clLTHheo/kdSJGj8Sp+ysqSpJUaS4c2Nrj12HzwcJylDdWDKCx5XpdBXwXWpDWxUs1P4UdVAGW/n1uCfMvbbpfphfURbTld0/4NP4fmUZaOL9+4RV2bUa11NSwVCvIxLmw0WXcex3xz7tndVrZ/8AZdwS302PMAjfn9f6jt2xYuST88/17+pYpMFjB3Kn0IH54FRZkUHZCrKoLfSbk9F64J7cmhRvkh8OZDFlNVU1Uc038c3WG9kjHYDr7nGeMFF2hebM5rT6F88jgjSSNugxcmxKruYWYcwImhZKtK54TJLqfSGpwgO46iwH6Wx2nPFiiuFG6X1bORplJ99XP7UQyKaeOerWWno5KZY/Cg3LTNyJX12uffDHttyDjTW98DdVLHNE7VUdQcykn1vI5AQoRyI73+WEpZFk5WiuO9/Ua5LIre8m+RaiolpoGyiZaXw1qBK00ahnva1g3a3Tvglu9QU4yx3D0GFljo62oFKfGppQUV5Y/TnbocRbMGLlotrcsKSoghmDUqeOhWJWE1g6uSC2j5gj2O+BWqUWp7c8enawofly+JDtX39jQslyqkznOK6WYzxVlHTRxwgOwEeoubWP/Vfl2xzpqqOxPJU7Xn2JlFUPEzQzAq6kqVYWueR9D8t/Q4pM08+eecNE0VISVHQeVxYn5jzbdv8AXfB2FpuLT7eeeIsKCC5FRPsbHSh6X6++38+uFN2Y8k1+lE7UgGBsTQ2ZEv1wLpkMFSCetlgpI6Znq6phJA0k3OOxAG5t907ntbHZWaDunstn9TkvHJzv1IiPDVuqTPDRrFCRrCE+Iw5Xt1PK/LAZMkoJOMdW/wBvf9h9KdJ7UvuK1VHJBUTZnHWTVU6KKWfVZRY2Oq/xCwA2wTl2QEcShHil2OYZKqnhljozFOtTT3m8OPxDEt+u3lPrhOaMZyjKbqntvW/+/oFjk0pJL+BaKOKXMKJIqv7Iy2d6iqceGri5vsOXTvhklXO4UtEopL9zpJB4GqqpwEmmv9qCEGw+IL0PO/5YtRevUpcLjsLThelr+kaR+yeNGetmV11FI7i92YXcAkdNh17YyZ382xvwzXw9PnsFecZG1ZN9po5RHPazK3wv2vjPZox5dOzOqHKpUAaqcFiB5Ab29z1xLLyZr2iWHgm3M4ESJ9nPfFUXZyaU98SiWecpCrNNeNLMuy72Tccv798dhqmcyDqDtXsP5TCtfWUeXzHTE8huyKA+/rbfl1xm6vI8HTzyx5QeLGnkXuNU1c1DVMTBBVJGrokVUpdFuDuBfY9cMTuN/QN3wyNTVM9NFJLDNIjNGVbSxAZdtj3GKljjkVzV1uvqW9lttZILJLQVE5hjWQSppKCwUG9wB8sDOTWSMezsCOPTF7vbzc6gq5qCpjliKv4QLIkqh0uRv5TthsfmTBpKVoLv2dyvQ8SUCU5stVTESg738rN+qD64T1O8Qulk3JmtmZ/xYxG0TxX/ABHEIdiRu+IQ+Lt3xRZzrbviEP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36" name="Picture 12" descr="https://www.orizzontescuola.it/wp-content/uploads/2021/07/shutterstock_1151079065-720x4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4493" y="1122363"/>
            <a:ext cx="4243013" cy="2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3622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27797" y="204716"/>
            <a:ext cx="10959152" cy="6428095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B0F0"/>
                </a:solidFill>
              </a:rPr>
              <a:t>La </a:t>
            </a:r>
            <a:r>
              <a:rPr lang="it-IT" b="1" dirty="0">
                <a:solidFill>
                  <a:srgbClr val="00B0F0"/>
                </a:solidFill>
              </a:rPr>
              <a:t>tutela della </a:t>
            </a:r>
            <a:r>
              <a:rPr lang="it-IT" b="1" dirty="0" smtClean="0">
                <a:solidFill>
                  <a:srgbClr val="00B0F0"/>
                </a:solidFill>
              </a:rPr>
              <a:t>Genitorialità</a:t>
            </a:r>
            <a:r>
              <a:rPr lang="it-IT" dirty="0"/>
              <a:t/>
            </a:r>
            <a:br>
              <a:rPr lang="it-IT" dirty="0"/>
            </a:br>
            <a:r>
              <a:rPr lang="it-IT" sz="5300" b="1" i="1" dirty="0" smtClean="0"/>
              <a:t>Il </a:t>
            </a:r>
            <a:r>
              <a:rPr lang="it-IT" sz="5300" b="1" i="1" dirty="0"/>
              <a:t>quadro Normative di </a:t>
            </a:r>
            <a:r>
              <a:rPr lang="it-IT" sz="5300" b="1" i="1" dirty="0" smtClean="0"/>
              <a:t>riferimento</a:t>
            </a:r>
            <a:br>
              <a:rPr lang="it-IT" sz="5300" b="1" i="1" dirty="0" smtClean="0"/>
            </a:br>
            <a:r>
              <a:rPr lang="it-IT" b="1" i="1" dirty="0"/>
              <a:t/>
            </a:r>
            <a:br>
              <a:rPr lang="it-IT" b="1" i="1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sz="2800" dirty="0" smtClean="0"/>
              <a:t>La </a:t>
            </a:r>
            <a:r>
              <a:rPr lang="it-IT" sz="2800" dirty="0"/>
              <a:t>donna lavoratrice ha gli stessi diritti e, a parità di lavoro, le stesse retribuzioni che spettano al lavoratore. Le condizioni di lavoro devono consentire l’adempimento della sua essenziale funzione familiare e assicurare alla madre e al bambino una speciale adeguata protezione.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8171" y="2297249"/>
            <a:ext cx="2461071" cy="1628881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8189" y="4069979"/>
            <a:ext cx="3461033" cy="82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950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641445"/>
            <a:ext cx="10515600" cy="5535518"/>
          </a:xfrm>
        </p:spPr>
        <p:txBody>
          <a:bodyPr/>
          <a:lstStyle/>
          <a:p>
            <a:endParaRPr lang="it-IT" dirty="0"/>
          </a:p>
          <a:p>
            <a:pPr marL="0" indent="0" algn="ctr">
              <a:buNone/>
            </a:pPr>
            <a:r>
              <a:rPr lang="it-IT" sz="3600" b="1" dirty="0">
                <a:solidFill>
                  <a:srgbClr val="00B0F0"/>
                </a:solidFill>
              </a:rPr>
              <a:t>La tutela della Genitorialità</a:t>
            </a:r>
          </a:p>
          <a:p>
            <a:pPr marL="0" indent="0" algn="ctr">
              <a:buNone/>
            </a:pPr>
            <a:r>
              <a:rPr lang="it-IT" b="1" i="1" dirty="0" smtClean="0"/>
              <a:t>Evoluzione Normativa</a:t>
            </a:r>
          </a:p>
          <a:p>
            <a:pPr marL="0" indent="0" algn="ctr">
              <a:buNone/>
            </a:pP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1132" y="2364275"/>
            <a:ext cx="5837023" cy="1841015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1132" y="4353636"/>
            <a:ext cx="8055284" cy="216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327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477226"/>
            <a:ext cx="10515600" cy="1346736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7099" y="2001415"/>
            <a:ext cx="6218993" cy="1610957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838200" y="4088011"/>
            <a:ext cx="10515599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1000" b="0" i="0" u="none" strike="noStrike" baseline="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R="51840"/>
            <a:r>
              <a:rPr lang="it-IT" sz="2400" b="1" dirty="0">
                <a:latin typeface="Calibri" panose="020F0502020204030204" pitchFamily="34" charset="0"/>
              </a:rPr>
              <a:t>Articolo 28 - Oggetto della valutazione dei </a:t>
            </a:r>
            <a:r>
              <a:rPr lang="it-IT" sz="2400" b="1" dirty="0" smtClean="0">
                <a:latin typeface="Calibri" panose="020F0502020204030204" pitchFamily="34" charset="0"/>
              </a:rPr>
              <a:t>rischi</a:t>
            </a:r>
          </a:p>
          <a:p>
            <a:pPr marR="51840"/>
            <a:endParaRPr lang="it-IT" sz="2000" dirty="0">
              <a:latin typeface="Calibri" panose="020F0502020204030204" pitchFamily="34" charset="0"/>
            </a:endParaRPr>
          </a:p>
          <a:p>
            <a:pPr marR="22300"/>
            <a:r>
              <a:rPr lang="it-IT" sz="2000" dirty="0">
                <a:latin typeface="Calibri" panose="020F0502020204030204" pitchFamily="34" charset="0"/>
              </a:rPr>
              <a:t>1. La valutazione di cui all’articolo 17, comma 1, lettera a), …., deve riguardare tutti i rischi per la sicurezza e la salute dei lavoratori, ivi compresi quelli riguardanti gruppi di lavoratori esposti a rischi particolari, tra cui ……. quelli riguardanti </a:t>
            </a:r>
            <a:r>
              <a:rPr lang="it-IT" sz="2000" u="sng" dirty="0">
                <a:latin typeface="Calibri" panose="020F0502020204030204" pitchFamily="34" charset="0"/>
              </a:rPr>
              <a:t>le lavoratrici in stato di gravidanza</a:t>
            </a:r>
            <a:r>
              <a:rPr lang="it-IT" sz="2000" dirty="0">
                <a:latin typeface="Calibri" panose="020F0502020204030204" pitchFamily="34" charset="0"/>
              </a:rPr>
              <a:t>, secondo quanto previsto dal decreto legislativo 26 marzo 2001, n. 151, </a:t>
            </a:r>
            <a:r>
              <a:rPr lang="it-IT" sz="2000" i="1" dirty="0">
                <a:latin typeface="Calibri" panose="020F0502020204030204" pitchFamily="34" charset="0"/>
              </a:rPr>
              <a:t>nonché quelli connessi alle differenze di genere, all’età, alla provenienza da altri </a:t>
            </a:r>
            <a:r>
              <a:rPr lang="it-IT" sz="2000" i="1" dirty="0" smtClean="0">
                <a:latin typeface="Calibri" panose="020F0502020204030204" pitchFamily="34" charset="0"/>
              </a:rPr>
              <a:t>Paesi.</a:t>
            </a:r>
            <a:endParaRPr lang="it-IT" sz="2000" i="1" dirty="0"/>
          </a:p>
        </p:txBody>
      </p:sp>
    </p:spTree>
    <p:extLst>
      <p:ext uri="{BB962C8B-B14F-4D97-AF65-F5344CB8AC3E}">
        <p14:creationId xmlns:p14="http://schemas.microsoft.com/office/powerpoint/2010/main" val="2703589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1048" y="1154160"/>
            <a:ext cx="4235667" cy="1649531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4698" y="399866"/>
            <a:ext cx="4247598" cy="1215753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4698" y="1944237"/>
            <a:ext cx="4211515" cy="1206425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14698" y="3417077"/>
            <a:ext cx="4322039" cy="1230149"/>
          </a:xfrm>
          <a:prstGeom prst="rect">
            <a:avLst/>
          </a:prstGeom>
        </p:spPr>
      </p:pic>
      <p:cxnSp>
        <p:nvCxnSpPr>
          <p:cNvPr id="10" name="Connettore 2 9"/>
          <p:cNvCxnSpPr/>
          <p:nvPr/>
        </p:nvCxnSpPr>
        <p:spPr>
          <a:xfrm flipV="1">
            <a:off x="4892721" y="774186"/>
            <a:ext cx="1658204" cy="3518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 flipV="1">
            <a:off x="5145206" y="2335558"/>
            <a:ext cx="764275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>
            <a:off x="4892722" y="2813556"/>
            <a:ext cx="1528549" cy="1130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tangolo 14"/>
          <p:cNvSpPr/>
          <p:nvPr/>
        </p:nvSpPr>
        <p:spPr>
          <a:xfrm>
            <a:off x="561676" y="3343398"/>
            <a:ext cx="46766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350" lvl="0" algn="ctr"/>
            <a:r>
              <a:rPr lang="it-IT" dirty="0" smtClean="0">
                <a:solidFill>
                  <a:prstClr val="black"/>
                </a:solidFill>
                <a:latin typeface="Calibri" panose="020F0502020204030204" pitchFamily="34" charset="0"/>
              </a:rPr>
              <a:t>Sono periodi  </a:t>
            </a:r>
            <a:r>
              <a:rPr lang="it-IT" dirty="0">
                <a:solidFill>
                  <a:prstClr val="black"/>
                </a:solidFill>
                <a:latin typeface="Calibri" panose="020F0502020204030204" pitchFamily="34" charset="0"/>
              </a:rPr>
              <a:t>di </a:t>
            </a:r>
            <a:r>
              <a:rPr lang="it-IT" dirty="0">
                <a:solidFill>
                  <a:srgbClr val="0075BD"/>
                </a:solidFill>
                <a:latin typeface="Calibri" panose="020F0502020204030204" pitchFamily="34" charset="0"/>
              </a:rPr>
              <a:t>astensione </a:t>
            </a:r>
            <a:r>
              <a:rPr lang="it-IT" dirty="0" smtClean="0">
                <a:solidFill>
                  <a:srgbClr val="000000"/>
                </a:solidFill>
                <a:latin typeface="Calibri" panose="020F0502020204030204" pitchFamily="34" charset="0"/>
              </a:rPr>
              <a:t>dal 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lavoro concesso ai genitori per </a:t>
            </a:r>
            <a:r>
              <a:rPr lang="it-IT" b="1" dirty="0">
                <a:solidFill>
                  <a:srgbClr val="0075BD"/>
                </a:solidFill>
                <a:latin typeface="Calibri" panose="020F0502020204030204" pitchFamily="34" charset="0"/>
              </a:rPr>
              <a:t>prendersi cura del bambino nei suoi primi anni di vita 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e soddisfarne i suoi bisogni affettivi e relazionali.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218363" y="5307911"/>
            <a:ext cx="1087726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350" algn="ctr"/>
            <a:r>
              <a:rPr lang="it-IT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Si invita il personale dipendente che volesse usufruire di tali diritti ad </a:t>
            </a:r>
            <a:r>
              <a:rPr lang="it-IT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informarsi sulla legislazione attuale</a:t>
            </a:r>
            <a:r>
              <a:rPr lang="it-IT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, in continuo aggiornamento, e darne comunicazione al Datore di Lavoro</a:t>
            </a:r>
            <a:endParaRPr lang="it-IT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448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36350" indent="0" algn="ctr">
              <a:buNone/>
            </a:pP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CIRCOLARE INPS 2025:</a:t>
            </a:r>
          </a:p>
          <a:p>
            <a:pPr marL="0" marR="36350" indent="0" algn="ctr">
              <a:buNone/>
            </a:pPr>
            <a:r>
              <a:rPr lang="it-IT" dirty="0" smtClean="0"/>
              <a:t>https://www.inps.it/it/it/inps-comunica/notizie/dettaglio-news-page.news.2025.02.lavoratrici-madri-istruzioni-per-l-esonero-contributivo-2025.html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56395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169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di Office</vt:lpstr>
      <vt:lpstr>SUPPORTO ALLA GENITORIALITÀ</vt:lpstr>
      <vt:lpstr>La tutela della Genitorialità Il quadro Normative di riferimento     La donna lavoratrice ha gli stessi diritti e, a parità di lavoro, le stesse retribuzioni che spettano al lavoratore. Le condizioni di lavoro devono consentire l’adempimento della sua essenziale funzione familiare e assicurare alla madre e al bambino una speciale adeguata protezione.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LA PDR 125:2022 E IL SUPPORTO ALLA GENITORIALITÀ</dc:title>
  <dc:creator>Carla</dc:creator>
  <cp:lastModifiedBy>Carla</cp:lastModifiedBy>
  <cp:revision>9</cp:revision>
  <dcterms:created xsi:type="dcterms:W3CDTF">2025-02-24T09:13:34Z</dcterms:created>
  <dcterms:modified xsi:type="dcterms:W3CDTF">2025-02-24T15:54:36Z</dcterms:modified>
</cp:coreProperties>
</file>